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1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Ano 1–2 ($M)</c:v>
                </c:pt>
              </c:strCache>
            </c:strRef>
          </c:tx>
          <c:spPr>
            <a:solidFill>
              <a:srgbClr val="4338C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A1D27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4338CA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14B8A6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D4AA00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F4444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64748B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Engineering</c:v>
                  </c:pt>
                  <c:pt idx="1">
                    <c:v>Infraestrutura</c:v>
                  </c:pt>
                  <c:pt idx="2">
                    <c:v>Certificações</c:v>
                  </c:pt>
                  <c:pt idx="3">
                    <c:v>Legal/compliance</c:v>
                  </c:pt>
                  <c:pt idx="4">
                    <c:v>Contingência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2.25</c:v>
                </c:pt>
                <c:pt idx="1">
                  <c:v>0.38</c:v>
                </c:pt>
                <c:pt idx="2">
                  <c:v>0.75</c:v>
                </c:pt>
                <c:pt idx="3">
                  <c:v>0.3</c:v>
                </c:pt>
                <c:pt idx="4">
                  <c:v>0.4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A1D27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EF0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3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57200"/>
            <a:ext cx="228600" cy="22860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43891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Kobow Gaming Platform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2487168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i="1" dirty="0">
                <a:solidFill>
                  <a:srgbClr val="818C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Mock → Enterprise Roadmap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457200" y="3154680"/>
            <a:ext cx="548640" cy="36576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3291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studios funcionais · </a:t>
            </a:r>
            <a:pPr indent="0" marL="0">
              <a:buNone/>
            </a:pPr>
            <a:r>
              <a:rPr lang="en-US" sz="1400" b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views · </a:t>
            </a:r>
            <a:pPr indent="0" marL="0">
              <a:buNone/>
            </a:pPr>
            <a:r>
              <a:rPr lang="en-US" sz="1400" b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regional profiles · </a:t>
            </a:r>
            <a:pPr indent="0" marL="0">
              <a:buNone/>
            </a:pPr>
            <a:r>
              <a:rPr lang="en-US" sz="1400" b="1" dirty="0">
                <a:solidFill>
                  <a:srgbClr val="D4A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VLT-PR flagship (Lottopar)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Juliano Machado · Abril 2026 · v0.1 draft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Fase 4 — Primeiro mercado (M12–18)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Certificação GLI + ISO-27001 + LGPD/GDPR em paralelo · decisão estratégica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2651760" cy="34747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2651760" cy="73152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46304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14630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Minnesota Tribal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640080" y="1901952"/>
            <a:ext cx="1188720" cy="20116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40080" y="1901952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RECOMENDADO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640080" y="224028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640080" y="24688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Relação existente (Diamond)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640080" y="27432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NIGC Class II framework conhecido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640080" y="301752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US$ 100–250k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640080" y="338328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Contras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640080" y="36118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 Mercado limitado em tamanho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640080" y="38862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 Revenue upside menor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291840" y="1280160"/>
            <a:ext cx="2651760" cy="34747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291840" y="1280160"/>
            <a:ext cx="2651760" cy="73152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720" y="1463040"/>
            <a:ext cx="365760" cy="36576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3977640" y="14630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Paraná / Lottopar</a:t>
            </a:r>
            <a:endParaRPr lang="en-US" sz="1300" dirty="0"/>
          </a:p>
        </p:txBody>
      </p:sp>
      <p:sp>
        <p:nvSpPr>
          <p:cNvPr id="22" name="Text 18"/>
          <p:cNvSpPr/>
          <p:nvPr/>
        </p:nvSpPr>
        <p:spPr>
          <a:xfrm>
            <a:off x="3474720" y="224028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</a:t>
            </a:r>
            <a:endParaRPr lang="en-US" sz="900" dirty="0"/>
          </a:p>
        </p:txBody>
      </p:sp>
      <p:sp>
        <p:nvSpPr>
          <p:cNvPr id="23" name="Text 19"/>
          <p:cNvSpPr/>
          <p:nvPr/>
        </p:nvSpPr>
        <p:spPr>
          <a:xfrm>
            <a:off x="3474720" y="24688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Mercado doméstico</a:t>
            </a:r>
            <a:endParaRPr lang="en-US" sz="950" dirty="0"/>
          </a:p>
        </p:txBody>
      </p:sp>
      <p:sp>
        <p:nvSpPr>
          <p:cNvPr id="24" name="Text 20"/>
          <p:cNvSpPr/>
          <p:nvPr/>
        </p:nvSpPr>
        <p:spPr>
          <a:xfrm>
            <a:off x="3474720" y="27432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VLT-PR já é flagship profile</a:t>
            </a:r>
            <a:endParaRPr lang="en-US" sz="950" dirty="0"/>
          </a:p>
        </p:txBody>
      </p:sp>
      <p:sp>
        <p:nvSpPr>
          <p:cNvPr id="25" name="Text 21"/>
          <p:cNvSpPr/>
          <p:nvPr/>
        </p:nvSpPr>
        <p:spPr>
          <a:xfrm>
            <a:off x="3474720" y="301752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Relação potencial via Lottopar</a:t>
            </a:r>
            <a:endParaRPr lang="en-US" sz="950" dirty="0"/>
          </a:p>
        </p:txBody>
      </p:sp>
      <p:sp>
        <p:nvSpPr>
          <p:cNvPr id="26" name="Text 22"/>
          <p:cNvSpPr/>
          <p:nvPr/>
        </p:nvSpPr>
        <p:spPr>
          <a:xfrm>
            <a:off x="3474720" y="338328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Contras</a:t>
            </a:r>
            <a:endParaRPr lang="en-US" sz="900" dirty="0"/>
          </a:p>
        </p:txBody>
      </p:sp>
      <p:sp>
        <p:nvSpPr>
          <p:cNvPr id="27" name="Text 23"/>
          <p:cNvSpPr/>
          <p:nvPr/>
        </p:nvSpPr>
        <p:spPr>
          <a:xfrm>
            <a:off x="3474720" y="36118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 Lei mais nova (20.945/2021), guidance em evolução</a:t>
            </a:r>
            <a:endParaRPr lang="en-US" sz="950" dirty="0"/>
          </a:p>
        </p:txBody>
      </p:sp>
      <p:sp>
        <p:nvSpPr>
          <p:cNvPr id="28" name="Text 24"/>
          <p:cNvSpPr/>
          <p:nvPr/>
        </p:nvSpPr>
        <p:spPr>
          <a:xfrm>
            <a:off x="3474720" y="38862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 R$ 500k–1M</a:t>
            </a:r>
            <a:endParaRPr lang="en-US" sz="950" dirty="0"/>
          </a:p>
        </p:txBody>
      </p:sp>
      <p:sp>
        <p:nvSpPr>
          <p:cNvPr id="29" name="Text 25"/>
          <p:cNvSpPr/>
          <p:nvPr/>
        </p:nvSpPr>
        <p:spPr>
          <a:xfrm>
            <a:off x="3474720" y="416052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 SIGAP integration</a:t>
            </a:r>
            <a:endParaRPr lang="en-US" sz="950" dirty="0"/>
          </a:p>
        </p:txBody>
      </p:sp>
      <p:sp>
        <p:nvSpPr>
          <p:cNvPr id="30" name="Shape 26"/>
          <p:cNvSpPr/>
          <p:nvPr/>
        </p:nvSpPr>
        <p:spPr>
          <a:xfrm>
            <a:off x="6126480" y="1280160"/>
            <a:ext cx="2651760" cy="34747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1" name="Shape 27"/>
          <p:cNvSpPr/>
          <p:nvPr/>
        </p:nvSpPr>
        <p:spPr>
          <a:xfrm>
            <a:off x="6126480" y="1280160"/>
            <a:ext cx="2651760" cy="73152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pic>
        <p:nvPicPr>
          <p:cNvPr id="3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463040"/>
            <a:ext cx="365760" cy="365760"/>
          </a:xfrm>
          <a:prstGeom prst="rect">
            <a:avLst/>
          </a:prstGeom>
        </p:spPr>
      </p:pic>
      <p:sp>
        <p:nvSpPr>
          <p:cNvPr id="33" name="Text 28"/>
          <p:cNvSpPr/>
          <p:nvPr/>
        </p:nvSpPr>
        <p:spPr>
          <a:xfrm>
            <a:off x="6812280" y="14630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via Malta (MGA)</a:t>
            </a:r>
            <a:endParaRPr lang="en-US" sz="1300" dirty="0"/>
          </a:p>
        </p:txBody>
      </p:sp>
      <p:sp>
        <p:nvSpPr>
          <p:cNvPr id="34" name="Text 29"/>
          <p:cNvSpPr/>
          <p:nvPr/>
        </p:nvSpPr>
        <p:spPr>
          <a:xfrm>
            <a:off x="6309360" y="224028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</a:t>
            </a:r>
            <a:endParaRPr lang="en-US" sz="900" dirty="0"/>
          </a:p>
        </p:txBody>
      </p:sp>
      <p:sp>
        <p:nvSpPr>
          <p:cNvPr id="35" name="Text 30"/>
          <p:cNvSpPr/>
          <p:nvPr/>
        </p:nvSpPr>
        <p:spPr>
          <a:xfrm>
            <a:off x="6309360" y="24688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Mercado internacional · 30+ países</a:t>
            </a:r>
            <a:endParaRPr lang="en-US" sz="950" dirty="0"/>
          </a:p>
        </p:txBody>
      </p:sp>
      <p:sp>
        <p:nvSpPr>
          <p:cNvPr id="36" name="Text 31"/>
          <p:cNvSpPr/>
          <p:nvPr/>
        </p:nvSpPr>
        <p:spPr>
          <a:xfrm>
            <a:off x="6309360" y="27432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Licença mais madura</a:t>
            </a:r>
            <a:endParaRPr lang="en-US" sz="950" dirty="0"/>
          </a:p>
        </p:txBody>
      </p:sp>
      <p:sp>
        <p:nvSpPr>
          <p:cNvPr id="37" name="Text 32"/>
          <p:cNvSpPr/>
          <p:nvPr/>
        </p:nvSpPr>
        <p:spPr>
          <a:xfrm>
            <a:off x="6309360" y="301752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€200–500k</a:t>
            </a:r>
            <a:endParaRPr lang="en-US" sz="950" dirty="0"/>
          </a:p>
        </p:txBody>
      </p:sp>
      <p:sp>
        <p:nvSpPr>
          <p:cNvPr id="38" name="Text 33"/>
          <p:cNvSpPr/>
          <p:nvPr/>
        </p:nvSpPr>
        <p:spPr>
          <a:xfrm>
            <a:off x="6309360" y="338328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Contras</a:t>
            </a:r>
            <a:endParaRPr lang="en-US" sz="900" dirty="0"/>
          </a:p>
        </p:txBody>
      </p:sp>
      <p:sp>
        <p:nvSpPr>
          <p:cNvPr id="39" name="Text 34"/>
          <p:cNvSpPr/>
          <p:nvPr/>
        </p:nvSpPr>
        <p:spPr>
          <a:xfrm>
            <a:off x="6309360" y="36118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 9–18 meses pra aprovar</a:t>
            </a:r>
            <a:endParaRPr lang="en-US" sz="950" dirty="0"/>
          </a:p>
        </p:txBody>
      </p:sp>
      <p:sp>
        <p:nvSpPr>
          <p:cNvPr id="40" name="Text 35"/>
          <p:cNvSpPr/>
          <p:nvPr/>
        </p:nvSpPr>
        <p:spPr>
          <a:xfrm>
            <a:off x="6309360" y="388620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 GDPR strict</a:t>
            </a:r>
            <a:endParaRPr lang="en-US" sz="950" dirty="0"/>
          </a:p>
        </p:txBody>
      </p:sp>
      <p:sp>
        <p:nvSpPr>
          <p:cNvPr id="41" name="Text 36"/>
          <p:cNvSpPr/>
          <p:nvPr/>
        </p:nvSpPr>
        <p:spPr>
          <a:xfrm>
            <a:off x="6309360" y="416052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 Competição saturada</a:t>
            </a:r>
            <a:endParaRPr lang="en-US" sz="950" dirty="0"/>
          </a:p>
        </p:txBody>
      </p:sp>
      <p:sp>
        <p:nvSpPr>
          <p:cNvPr id="42" name="Text 37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43" name="Text 38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10/15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Budget ano 1–2 (estimativa)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Ballpark US escala · ajustável conforme mercado piloto</a:t>
            </a:r>
            <a:endParaRPr lang="en-US" sz="13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280160"/>
          <a:ext cx="5486400" cy="3291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6217920" y="1280160"/>
            <a:ext cx="2468880" cy="128016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6217920" y="1280160"/>
            <a:ext cx="73152" cy="128016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400800" y="13716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estimado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400800" y="160020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D4A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US$ 3M – 6M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6400800" y="2121408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GTM · ano 1–2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6217920" y="2651760"/>
            <a:ext cx="2468880" cy="82296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217920" y="2651760"/>
            <a:ext cx="73152" cy="82296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400800" y="269748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 mensal prod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6400800" y="29260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US$ 15k – 30k/mês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6400800" y="324612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multi-region · DR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6217920" y="3566160"/>
            <a:ext cx="2468880" cy="10058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217920" y="3566160"/>
            <a:ext cx="73152" cy="10058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400800" y="361188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size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6400800" y="38404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338C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6–8 full-time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6400800" y="41605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SWE · 1 DevOps · 1 SRE · 1 compliance · 1 product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11/15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Certificações · lab submissions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Timelines próprios · não paralelizável com sprints eng · começar cedo</a:t>
            </a:r>
            <a:endParaRPr lang="en-US" sz="13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8229600" cy="914400"/>
        </p:xfrm>
        <a:graphic>
          <a:graphicData uri="http://schemas.openxmlformats.org/drawingml/2006/table">
            <a:tbl>
              <a:tblPr/>
              <a:tblGrid>
                <a:gridCol w="1005840"/>
                <a:gridCol w="2286000"/>
                <a:gridCol w="1188720"/>
                <a:gridCol w="1280160"/>
                <a:gridCol w="2468880"/>
              </a:tblGrid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Padrão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8C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Escopo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8C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Duração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8C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 (US$)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8C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Blocker de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338CA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GLI-11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Gaming devices (cabinet, VLT)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8–12 wks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$30k–80k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VLT go-live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GLI-13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Electronic bingo (Class II)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8–12 wks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$30k–60k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NIGC approval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GLI-19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Interactive / iGaming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12–16 wks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$50k–100k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Online B2C launch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GLI-21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Client-server systems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12–16 wks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$50k–100k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RGS production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WLA-SCS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World Lottery Security Controls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16–24 wks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$100k–200k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Lottopar SIGAP conn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ISO-27001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Information security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12–18 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$80k–200k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Enterprise contracts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SOC2 Type II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B2B SaaS audit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 mo + audit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$60k–120k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Operator trust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PCI-DSS L1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Payment processing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6–9 mo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$40k–100k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Wallet adapters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F5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LGPD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 privacy law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 wks eng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$50k–150k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A1D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 launch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45720" marR="45720" marT="45720" marB="45720" anchor="ctr">
                    <a:lnL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E1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12/15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Top 7 riscos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Monitorar mensalmente · cada um tem mitigation plan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402336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54864" cy="603504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325880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" y="132588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Certificação atrasa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157276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Começar GLI conversations no mês 1 · buffer 30%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663440" y="1280160"/>
            <a:ext cx="402336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1280160"/>
            <a:ext cx="54864" cy="603504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325880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74920" y="132588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 unpredictable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74920" y="157276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Relações diretas early · informal meetings antes de filing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1965960"/>
            <a:ext cx="402336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1965960"/>
            <a:ext cx="54864" cy="60350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2011680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68680" y="201168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 scarcity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68680" y="225856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Contractors de ex-GLI/IGT · remote-first · equity stretch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663440" y="1965960"/>
            <a:ext cx="402336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663440" y="1965960"/>
            <a:ext cx="54864" cy="60350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00600" y="2011680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074920" y="201168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runway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074920" y="225856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financing · milestone-based tranches · revenue antes de Fase 4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57200" y="2651760"/>
            <a:ext cx="402336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57200" y="2651760"/>
            <a:ext cx="54864" cy="60350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" y="2697480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868680" y="269748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drift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68680" y="294436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officer dedicado · legal contingency 15% budget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4663440" y="2651760"/>
            <a:ext cx="402336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63440" y="2651760"/>
            <a:ext cx="54864" cy="603504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0600" y="2697480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6.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074920" y="269748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incident pre-cert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74920" y="294436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Pentest contínuo · zero-trust architecture · bug bounty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57200" y="3337560"/>
            <a:ext cx="402336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57200" y="3337560"/>
            <a:ext cx="54864" cy="603504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94360" y="3383280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7.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868680" y="338328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creep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868680" y="3630168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Frozen scope per fase · novos requirements vão pra Fase N+1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57200" y="4251960"/>
            <a:ext cx="8229600" cy="502920"/>
          </a:xfrm>
          <a:prstGeom prst="rect">
            <a:avLst/>
          </a:prstGeom>
          <a:solidFill>
            <a:srgbClr val="F5F5F5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57200" y="4251960"/>
            <a:ext cx="54864" cy="50292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40080" y="425196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registry reviewed monthly · tracked em ticket system · exposure reportado aos stakeholders.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13/15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 decisões abertas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Precisam resposta antes de Mês 0 · bloquem a arrancada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4023360" cy="69494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444752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6012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 mercado piloto?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960120" y="162763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MN Tribal · PR Lottopar · EU Malta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663440" y="1280160"/>
            <a:ext cx="4023360" cy="69494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1444752"/>
            <a:ext cx="292608" cy="29260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16636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de receita?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5166360" y="1627632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SaaS · rev-share · híbrido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457200" y="2066544"/>
            <a:ext cx="4023360" cy="69494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231136"/>
            <a:ext cx="292608" cy="29260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960120" y="2139696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vs buy?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960120" y="241401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Próprio RGS · licenciado (WhiteHat, SBTech)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4663440" y="2066544"/>
            <a:ext cx="4023360" cy="69494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231136"/>
            <a:ext cx="292608" cy="29260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166360" y="2139696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provider?</a:t>
            </a:r>
            <a:endParaRPr lang="en-US" sz="1200" dirty="0"/>
          </a:p>
        </p:txBody>
      </p:sp>
      <p:sp>
        <p:nvSpPr>
          <p:cNvPr id="20" name="Text 14"/>
          <p:cNvSpPr/>
          <p:nvPr/>
        </p:nvSpPr>
        <p:spPr>
          <a:xfrm>
            <a:off x="5166360" y="2414016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· GCP · multi-cloud</a:t>
            </a:r>
            <a:endParaRPr lang="en-US" sz="1000" dirty="0"/>
          </a:p>
        </p:txBody>
      </p:sp>
      <p:sp>
        <p:nvSpPr>
          <p:cNvPr id="21" name="Shape 15"/>
          <p:cNvSpPr/>
          <p:nvPr/>
        </p:nvSpPr>
        <p:spPr>
          <a:xfrm>
            <a:off x="457200" y="2852928"/>
            <a:ext cx="4023360" cy="69494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3017520"/>
            <a:ext cx="292608" cy="29260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960120" y="29260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residency?</a:t>
            </a:r>
            <a:endParaRPr lang="en-US" sz="1200" dirty="0"/>
          </a:p>
        </p:txBody>
      </p:sp>
      <p:sp>
        <p:nvSpPr>
          <p:cNvPr id="24" name="Text 17"/>
          <p:cNvSpPr/>
          <p:nvPr/>
        </p:nvSpPr>
        <p:spPr>
          <a:xfrm>
            <a:off x="960120" y="32004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 in-region · EU in-region · single region</a:t>
            </a:r>
            <a:endParaRPr lang="en-US" sz="1000" dirty="0"/>
          </a:p>
        </p:txBody>
      </p:sp>
      <p:sp>
        <p:nvSpPr>
          <p:cNvPr id="25" name="Shape 18"/>
          <p:cNvSpPr/>
          <p:nvPr/>
        </p:nvSpPr>
        <p:spPr>
          <a:xfrm>
            <a:off x="4663440" y="2852928"/>
            <a:ext cx="4023360" cy="69494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2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00600" y="3017520"/>
            <a:ext cx="292608" cy="292608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5166360" y="29260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 strategy?</a:t>
            </a:r>
            <a:endParaRPr lang="en-US" sz="1200" dirty="0"/>
          </a:p>
        </p:txBody>
      </p:sp>
      <p:sp>
        <p:nvSpPr>
          <p:cNvPr id="28" name="Text 20"/>
          <p:cNvSpPr/>
          <p:nvPr/>
        </p:nvSpPr>
        <p:spPr>
          <a:xfrm>
            <a:off x="5166360" y="32004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Publicar componentes · fechado</a:t>
            </a:r>
            <a:endParaRPr lang="en-US" sz="1000" dirty="0"/>
          </a:p>
        </p:txBody>
      </p:sp>
      <p:sp>
        <p:nvSpPr>
          <p:cNvPr id="29" name="Shape 21"/>
          <p:cNvSpPr/>
          <p:nvPr/>
        </p:nvSpPr>
        <p:spPr>
          <a:xfrm>
            <a:off x="457200" y="3639312"/>
            <a:ext cx="4023360" cy="69494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30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60" y="3803904"/>
            <a:ext cx="292608" cy="292608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960120" y="3712464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structure?</a:t>
            </a:r>
            <a:endParaRPr lang="en-US" sz="1200" dirty="0"/>
          </a:p>
        </p:txBody>
      </p:sp>
      <p:sp>
        <p:nvSpPr>
          <p:cNvPr id="32" name="Text 23"/>
          <p:cNvSpPr/>
          <p:nvPr/>
        </p:nvSpPr>
        <p:spPr>
          <a:xfrm>
            <a:off x="960120" y="3986784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Centralized · distributed por mercado</a:t>
            </a:r>
            <a:endParaRPr lang="en-US" sz="1000" dirty="0"/>
          </a:p>
        </p:txBody>
      </p:sp>
      <p:sp>
        <p:nvSpPr>
          <p:cNvPr id="33" name="Shape 24"/>
          <p:cNvSpPr/>
          <p:nvPr/>
        </p:nvSpPr>
        <p:spPr>
          <a:xfrm>
            <a:off x="4663440" y="3639312"/>
            <a:ext cx="4023360" cy="69494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3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0600" y="3803904"/>
            <a:ext cx="292608" cy="292608"/>
          </a:xfrm>
          <a:prstGeom prst="rect">
            <a:avLst/>
          </a:prstGeom>
        </p:spPr>
      </p:pic>
      <p:sp>
        <p:nvSpPr>
          <p:cNvPr id="35" name="Text 25"/>
          <p:cNvSpPr/>
          <p:nvPr/>
        </p:nvSpPr>
        <p:spPr>
          <a:xfrm>
            <a:off x="5166360" y="3712464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CTO full-time?</a:t>
            </a:r>
            <a:endParaRPr lang="en-US" sz="1200" dirty="0"/>
          </a:p>
        </p:txBody>
      </p:sp>
      <p:sp>
        <p:nvSpPr>
          <p:cNvPr id="36" name="Text 26"/>
          <p:cNvSpPr/>
          <p:nvPr/>
        </p:nvSpPr>
        <p:spPr>
          <a:xfrm>
            <a:off x="5166360" y="3986784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Contratar em Fase 0 · depois de Fase 1</a:t>
            </a:r>
            <a:endParaRPr lang="en-US" sz="1000" dirty="0"/>
          </a:p>
        </p:txBody>
      </p:sp>
      <p:sp>
        <p:nvSpPr>
          <p:cNvPr id="37" name="Text 27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38" name="Text 28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14/15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113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Próximos 90 dias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18C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 zero ao primeiro commit de produção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2651760" cy="2560320"/>
          </a:xfrm>
          <a:prstGeom prst="rect">
            <a:avLst/>
          </a:prstGeom>
          <a:solidFill>
            <a:srgbClr val="1A1D27"/>
          </a:solidFill>
          <a:ln w="6350">
            <a:solidFill>
              <a:srgbClr val="2A2F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737360"/>
            <a:ext cx="2651760" cy="73152"/>
          </a:xfrm>
          <a:prstGeom prst="rect">
            <a:avLst/>
          </a:prstGeom>
          <a:solidFill>
            <a:srgbClr val="818CF8"/>
          </a:solidFill>
          <a:ln w="12700">
            <a:solidFill>
              <a:srgbClr val="818CF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9202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18C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Semana 1–2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85800" y="2468880"/>
            <a:ext cx="91440" cy="91440"/>
          </a:xfrm>
          <a:prstGeom prst="rect">
            <a:avLst/>
          </a:prstGeom>
          <a:solidFill>
            <a:srgbClr val="818CF8"/>
          </a:solidFill>
          <a:ln w="12700">
            <a:solidFill>
              <a:srgbClr val="818CF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23774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Alinhar stakeholders em mercado piloto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3063240"/>
            <a:ext cx="91440" cy="91440"/>
          </a:xfrm>
          <a:prstGeom prst="rect">
            <a:avLst/>
          </a:prstGeom>
          <a:solidFill>
            <a:srgbClr val="818CF8"/>
          </a:solidFill>
          <a:ln w="12700">
            <a:solidFill>
              <a:srgbClr val="818CF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29718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Orçamento detalhado Fase 0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85800" y="3657600"/>
            <a:ext cx="91440" cy="91440"/>
          </a:xfrm>
          <a:prstGeom prst="rect">
            <a:avLst/>
          </a:prstGeom>
          <a:solidFill>
            <a:srgbClr val="818CF8"/>
          </a:solidFill>
          <a:ln w="12700">
            <a:solidFill>
              <a:srgbClr val="818CF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68680" y="356616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Hiring plan (quem em qual ordem)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91840" y="1737360"/>
            <a:ext cx="2651760" cy="2560320"/>
          </a:xfrm>
          <a:prstGeom prst="rect">
            <a:avLst/>
          </a:prstGeom>
          <a:solidFill>
            <a:srgbClr val="1A1D27"/>
          </a:solidFill>
          <a:ln w="6350">
            <a:solidFill>
              <a:srgbClr val="2A2F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91840" y="1737360"/>
            <a:ext cx="2651760" cy="73152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0" y="19202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4A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Semana 3–4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3520440" y="2468880"/>
            <a:ext cx="91440" cy="9144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03320" y="23774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ADRs das decisões técnicas grandes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520440" y="3063240"/>
            <a:ext cx="91440" cy="9144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703320" y="29718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RFI para GLI lab (começar conversa)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520440" y="3657600"/>
            <a:ext cx="91440" cy="9144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03320" y="356616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Informal meeting com Lottopar ou NIGC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126480" y="1737360"/>
            <a:ext cx="2651760" cy="2560320"/>
          </a:xfrm>
          <a:prstGeom prst="rect">
            <a:avLst/>
          </a:prstGeom>
          <a:solidFill>
            <a:srgbClr val="1A1D27"/>
          </a:solidFill>
          <a:ln w="6350">
            <a:solidFill>
              <a:srgbClr val="2A2F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26480" y="1737360"/>
            <a:ext cx="2651760" cy="7315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09360" y="19202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0B98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Mês 2–3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6355080" y="246888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537960" y="23774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Arrancar Fase 0 com 3–4 SWE + 1 DevOps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6355080" y="306324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537960" y="297180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 analysis ISO-27001 pre-audit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6355080" y="3657600"/>
            <a:ext cx="91440" cy="914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37960" y="356616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Primeiro deploy pipeline hello-world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57200" y="4572000"/>
            <a:ext cx="548640" cy="36576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5F5F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Decisão → Ação → Entrega · nessa ordem.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 momento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construímos num fim de semana · o que precisamos pra ir ao ar comercialmente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132588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Já construído (mock)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737360"/>
            <a:ext cx="4206240" cy="438912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847088"/>
            <a:ext cx="219456" cy="21945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14400" y="1792224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Finite Pool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914400" y="198424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Pull-tab / scratch math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57200" y="2249424"/>
            <a:ext cx="4206240" cy="438912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2359152"/>
            <a:ext cx="219456" cy="21945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914400" y="2304288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III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914400" y="2496312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Vegas-style slots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457200" y="2761488"/>
            <a:ext cx="4206240" cy="438912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871216"/>
            <a:ext cx="219456" cy="219456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914400" y="2816352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II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914400" y="3008376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Tribal bingo + VGT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457200" y="3273552"/>
            <a:ext cx="4206240" cy="438912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3383280"/>
            <a:ext cx="219456" cy="219456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914400" y="3328416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Jackpots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914400" y="352044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Cross-game pools</a:t>
            </a:r>
            <a:endParaRPr lang="en-US" sz="1000" dirty="0"/>
          </a:p>
        </p:txBody>
      </p:sp>
      <p:sp>
        <p:nvSpPr>
          <p:cNvPr id="22" name="Shape 16"/>
          <p:cNvSpPr/>
          <p:nvPr/>
        </p:nvSpPr>
        <p:spPr>
          <a:xfrm>
            <a:off x="457200" y="3785616"/>
            <a:ext cx="4206240" cy="438912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3895344"/>
            <a:ext cx="219456" cy="219456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914400" y="384048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RGS</a:t>
            </a:r>
            <a:endParaRPr lang="en-US" sz="1300" dirty="0"/>
          </a:p>
        </p:txBody>
      </p:sp>
      <p:sp>
        <p:nvSpPr>
          <p:cNvPr id="25" name="Text 18"/>
          <p:cNvSpPr/>
          <p:nvPr/>
        </p:nvSpPr>
        <p:spPr>
          <a:xfrm>
            <a:off x="914400" y="4032504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· delivery</a:t>
            </a:r>
            <a:endParaRPr lang="en-US" sz="1000" dirty="0"/>
          </a:p>
        </p:txBody>
      </p:sp>
      <p:sp>
        <p:nvSpPr>
          <p:cNvPr id="26" name="Text 19"/>
          <p:cNvSpPr/>
          <p:nvPr/>
        </p:nvSpPr>
        <p:spPr>
          <a:xfrm>
            <a:off x="4937760" y="13258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 ir comercial</a:t>
            </a:r>
            <a:endParaRPr lang="en-US" sz="1200" dirty="0"/>
          </a:p>
        </p:txBody>
      </p:sp>
      <p:sp>
        <p:nvSpPr>
          <p:cNvPr id="27" name="Shape 20"/>
          <p:cNvSpPr/>
          <p:nvPr/>
        </p:nvSpPr>
        <p:spPr>
          <a:xfrm>
            <a:off x="4937760" y="1737360"/>
            <a:ext cx="374904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8" name="Text 21"/>
          <p:cNvSpPr/>
          <p:nvPr/>
        </p:nvSpPr>
        <p:spPr>
          <a:xfrm>
            <a:off x="5120640" y="17830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4338C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12–18</a:t>
            </a:r>
            <a:endParaRPr lang="en-US" sz="2800" dirty="0"/>
          </a:p>
        </p:txBody>
      </p:sp>
      <p:sp>
        <p:nvSpPr>
          <p:cNvPr id="29" name="Text 22"/>
          <p:cNvSpPr/>
          <p:nvPr/>
        </p:nvSpPr>
        <p:spPr>
          <a:xfrm>
            <a:off x="7132320" y="1828800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meses até primeiro go-live regulado</a:t>
            </a:r>
            <a:endParaRPr lang="en-US" sz="1000" dirty="0"/>
          </a:p>
        </p:txBody>
      </p:sp>
      <p:sp>
        <p:nvSpPr>
          <p:cNvPr id="30" name="Shape 23"/>
          <p:cNvSpPr/>
          <p:nvPr/>
        </p:nvSpPr>
        <p:spPr>
          <a:xfrm>
            <a:off x="4937760" y="2450592"/>
            <a:ext cx="374904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1" name="Text 24"/>
          <p:cNvSpPr/>
          <p:nvPr/>
        </p:nvSpPr>
        <p:spPr>
          <a:xfrm>
            <a:off x="5120640" y="2496312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4A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US$ 3–6M</a:t>
            </a:r>
            <a:endParaRPr lang="en-US" sz="2800" dirty="0"/>
          </a:p>
        </p:txBody>
      </p:sp>
      <p:sp>
        <p:nvSpPr>
          <p:cNvPr id="32" name="Text 25"/>
          <p:cNvSpPr/>
          <p:nvPr/>
        </p:nvSpPr>
        <p:spPr>
          <a:xfrm>
            <a:off x="7132320" y="254203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investimento ano 1–2</a:t>
            </a:r>
            <a:endParaRPr lang="en-US" sz="1000" dirty="0"/>
          </a:p>
        </p:txBody>
      </p:sp>
      <p:sp>
        <p:nvSpPr>
          <p:cNvPr id="33" name="Shape 26"/>
          <p:cNvSpPr/>
          <p:nvPr/>
        </p:nvSpPr>
        <p:spPr>
          <a:xfrm>
            <a:off x="4937760" y="3163824"/>
            <a:ext cx="374904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4" name="Text 27"/>
          <p:cNvSpPr/>
          <p:nvPr/>
        </p:nvSpPr>
        <p:spPr>
          <a:xfrm>
            <a:off x="5120640" y="3209544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4B8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6–8</a:t>
            </a:r>
            <a:endParaRPr lang="en-US" sz="2800" dirty="0"/>
          </a:p>
        </p:txBody>
      </p:sp>
      <p:sp>
        <p:nvSpPr>
          <p:cNvPr id="35" name="Text 28"/>
          <p:cNvSpPr/>
          <p:nvPr/>
        </p:nvSpPr>
        <p:spPr>
          <a:xfrm>
            <a:off x="7132320" y="3255264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engenheiros em tempo integral</a:t>
            </a:r>
            <a:endParaRPr lang="en-US" sz="1000" dirty="0"/>
          </a:p>
        </p:txBody>
      </p:sp>
      <p:sp>
        <p:nvSpPr>
          <p:cNvPr id="36" name="Shape 29"/>
          <p:cNvSpPr/>
          <p:nvPr/>
        </p:nvSpPr>
        <p:spPr>
          <a:xfrm>
            <a:off x="4937760" y="3877056"/>
            <a:ext cx="374904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7" name="Text 30"/>
          <p:cNvSpPr/>
          <p:nvPr/>
        </p:nvSpPr>
        <p:spPr>
          <a:xfrm>
            <a:off x="5120640" y="3922776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0B98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mercados</a:t>
            </a:r>
            <a:endParaRPr lang="en-US" sz="2800" dirty="0"/>
          </a:p>
        </p:txBody>
      </p:sp>
      <p:sp>
        <p:nvSpPr>
          <p:cNvPr id="38" name="Text 31"/>
          <p:cNvSpPr/>
          <p:nvPr/>
        </p:nvSpPr>
        <p:spPr>
          <a:xfrm>
            <a:off x="7132320" y="3968496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 propostos (MN · PR · EU)</a:t>
            </a:r>
            <a:endParaRPr lang="en-US" sz="1000" dirty="0"/>
          </a:p>
        </p:txBody>
      </p:sp>
      <p:sp>
        <p:nvSpPr>
          <p:cNvPr id="39" name="Text 32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40" name="Text 33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2/15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Estado atual — MOCK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Protótipo interativo de referência · não operável comercialmente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2651760" cy="320040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2651760" cy="73152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4173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Tech</a:t>
            </a:r>
            <a:endParaRPr lang="en-US" sz="18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920240"/>
            <a:ext cx="164592" cy="16459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914400" y="18745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client-side (single HTML)</a:t>
            </a:r>
            <a:endParaRPr lang="en-US" sz="105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331720"/>
            <a:ext cx="164592" cy="16459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914400" y="228600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Math.random() como RNG</a:t>
            </a:r>
            <a:endParaRPr lang="en-US" sz="105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743200"/>
            <a:ext cx="164592" cy="16459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914400" y="269748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IndexedDB local (sem sync)</a:t>
            </a:r>
            <a:endParaRPr lang="en-US" sz="1050" dirty="0"/>
          </a:p>
        </p:txBody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154680"/>
            <a:ext cx="164592" cy="164592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914400" y="310896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= cp .html → VPS</a:t>
            </a:r>
            <a:endParaRPr lang="en-US" sz="1050" dirty="0"/>
          </a:p>
        </p:txBody>
      </p:sp>
      <p:pic>
        <p:nvPicPr>
          <p:cNvPr id="1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3566160"/>
            <a:ext cx="164592" cy="164592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914400" y="352044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Nenhum backend real</a:t>
            </a:r>
            <a:endParaRPr lang="en-US" sz="1050" dirty="0"/>
          </a:p>
        </p:txBody>
      </p:sp>
      <p:sp>
        <p:nvSpPr>
          <p:cNvPr id="18" name="Shape 11"/>
          <p:cNvSpPr/>
          <p:nvPr/>
        </p:nvSpPr>
        <p:spPr>
          <a:xfrm>
            <a:off x="3291840" y="1280160"/>
            <a:ext cx="2651760" cy="320040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9" name="Shape 12"/>
          <p:cNvSpPr/>
          <p:nvPr/>
        </p:nvSpPr>
        <p:spPr>
          <a:xfrm>
            <a:off x="3291840" y="1280160"/>
            <a:ext cx="265176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3"/>
          <p:cNvSpPr/>
          <p:nvPr/>
        </p:nvSpPr>
        <p:spPr>
          <a:xfrm>
            <a:off x="3520440" y="14173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Users</a:t>
            </a:r>
            <a:endParaRPr lang="en-US" sz="1800" dirty="0"/>
          </a:p>
        </p:txBody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20440" y="1920240"/>
            <a:ext cx="164592" cy="164592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3749040" y="18745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Nome/email hardcoded</a:t>
            </a:r>
            <a:endParaRPr lang="en-US" sz="1050" dirty="0"/>
          </a:p>
        </p:txBody>
      </p:sp>
      <p:pic>
        <p:nvPicPr>
          <p:cNvPr id="23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20440" y="2331720"/>
            <a:ext cx="164592" cy="164592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3749040" y="228600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RBAC</a:t>
            </a:r>
            <a:endParaRPr lang="en-US" sz="1050" dirty="0"/>
          </a:p>
        </p:txBody>
      </p:sp>
      <p:pic>
        <p:nvPicPr>
          <p:cNvPr id="25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20440" y="2743200"/>
            <a:ext cx="164592" cy="164592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3749040" y="269748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MFA</a:t>
            </a:r>
            <a:endParaRPr lang="en-US" sz="1050" dirty="0"/>
          </a:p>
        </p:txBody>
      </p:sp>
      <p:pic>
        <p:nvPicPr>
          <p:cNvPr id="27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20440" y="3154680"/>
            <a:ext cx="164592" cy="164592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3749040" y="310896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multi-tenant</a:t>
            </a:r>
            <a:endParaRPr lang="en-US" sz="1050" dirty="0"/>
          </a:p>
        </p:txBody>
      </p:sp>
      <p:pic>
        <p:nvPicPr>
          <p:cNvPr id="29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20440" y="3566160"/>
            <a:ext cx="164592" cy="164592"/>
          </a:xfrm>
          <a:prstGeom prst="rect">
            <a:avLst/>
          </a:prstGeom>
        </p:spPr>
      </p:pic>
      <p:sp>
        <p:nvSpPr>
          <p:cNvPr id="30" name="Text 18"/>
          <p:cNvSpPr/>
          <p:nvPr/>
        </p:nvSpPr>
        <p:spPr>
          <a:xfrm>
            <a:off x="3749040" y="352044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 apagável</a:t>
            </a:r>
            <a:endParaRPr lang="en-US" sz="1050" dirty="0"/>
          </a:p>
        </p:txBody>
      </p:sp>
      <p:sp>
        <p:nvSpPr>
          <p:cNvPr id="31" name="Shape 19"/>
          <p:cNvSpPr/>
          <p:nvPr/>
        </p:nvSpPr>
        <p:spPr>
          <a:xfrm>
            <a:off x="6126480" y="1280160"/>
            <a:ext cx="2651760" cy="320040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2" name="Shape 20"/>
          <p:cNvSpPr/>
          <p:nvPr/>
        </p:nvSpPr>
        <p:spPr>
          <a:xfrm>
            <a:off x="6126480" y="1280160"/>
            <a:ext cx="2651760" cy="7315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3" name="Text 21"/>
          <p:cNvSpPr/>
          <p:nvPr/>
        </p:nvSpPr>
        <p:spPr>
          <a:xfrm>
            <a:off x="6355080" y="141732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Compliance</a:t>
            </a:r>
            <a:endParaRPr lang="en-US" sz="1800" dirty="0"/>
          </a:p>
        </p:txBody>
      </p:sp>
      <p:pic>
        <p:nvPicPr>
          <p:cNvPr id="34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55080" y="1920240"/>
            <a:ext cx="164592" cy="164592"/>
          </a:xfrm>
          <a:prstGeom prst="rect">
            <a:avLst/>
          </a:prstGeom>
        </p:spPr>
      </p:pic>
      <p:sp>
        <p:nvSpPr>
          <p:cNvPr id="35" name="Text 22"/>
          <p:cNvSpPr/>
          <p:nvPr/>
        </p:nvSpPr>
        <p:spPr>
          <a:xfrm>
            <a:off x="6583680" y="18745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Regras declaradas, não enforçadas</a:t>
            </a:r>
            <a:endParaRPr lang="en-US" sz="1050" dirty="0"/>
          </a:p>
        </p:txBody>
      </p:sp>
      <p:pic>
        <p:nvPicPr>
          <p:cNvPr id="36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55080" y="2331720"/>
            <a:ext cx="164592" cy="164592"/>
          </a:xfrm>
          <a:prstGeom prst="rect">
            <a:avLst/>
          </a:prstGeom>
        </p:spPr>
      </p:pic>
      <p:sp>
        <p:nvSpPr>
          <p:cNvPr id="37" name="Text 23"/>
          <p:cNvSpPr/>
          <p:nvPr/>
        </p:nvSpPr>
        <p:spPr>
          <a:xfrm>
            <a:off x="6583680" y="228600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cert GLI real</a:t>
            </a:r>
            <a:endParaRPr lang="en-US" sz="1050" dirty="0"/>
          </a:p>
        </p:txBody>
      </p:sp>
      <p:pic>
        <p:nvPicPr>
          <p:cNvPr id="38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355080" y="2743200"/>
            <a:ext cx="164592" cy="164592"/>
          </a:xfrm>
          <a:prstGeom prst="rect">
            <a:avLst/>
          </a:prstGeom>
        </p:spPr>
      </p:pic>
      <p:sp>
        <p:nvSpPr>
          <p:cNvPr id="39" name="Text 24"/>
          <p:cNvSpPr/>
          <p:nvPr/>
        </p:nvSpPr>
        <p:spPr>
          <a:xfrm>
            <a:off x="6583680" y="269748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LGPD/GDPR não endereçados</a:t>
            </a:r>
            <a:endParaRPr lang="en-US" sz="1050" dirty="0"/>
          </a:p>
        </p:txBody>
      </p:sp>
      <p:pic>
        <p:nvPicPr>
          <p:cNvPr id="40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55080" y="3154680"/>
            <a:ext cx="164592" cy="164592"/>
          </a:xfrm>
          <a:prstGeom prst="rect">
            <a:avLst/>
          </a:prstGeom>
        </p:spPr>
      </p:pic>
      <p:sp>
        <p:nvSpPr>
          <p:cNvPr id="41" name="Text 25"/>
          <p:cNvSpPr/>
          <p:nvPr/>
        </p:nvSpPr>
        <p:spPr>
          <a:xfrm>
            <a:off x="6583680" y="310896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locais, sem feed regulador</a:t>
            </a:r>
            <a:endParaRPr lang="en-US" sz="1050" dirty="0"/>
          </a:p>
        </p:txBody>
      </p:sp>
      <p:pic>
        <p:nvPicPr>
          <p:cNvPr id="42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355080" y="3566160"/>
            <a:ext cx="164592" cy="164592"/>
          </a:xfrm>
          <a:prstGeom prst="rect">
            <a:avLst/>
          </a:prstGeom>
        </p:spPr>
      </p:pic>
      <p:sp>
        <p:nvSpPr>
          <p:cNvPr id="43" name="Text 26"/>
          <p:cNvSpPr/>
          <p:nvPr/>
        </p:nvSpPr>
        <p:spPr>
          <a:xfrm>
            <a:off x="6583680" y="352044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Splits Lottopar ilustrativos</a:t>
            </a:r>
            <a:endParaRPr lang="en-US" sz="1050" dirty="0"/>
          </a:p>
        </p:txBody>
      </p:sp>
      <p:sp>
        <p:nvSpPr>
          <p:cNvPr id="44" name="Shape 27"/>
          <p:cNvSpPr/>
          <p:nvPr/>
        </p:nvSpPr>
        <p:spPr>
          <a:xfrm>
            <a:off x="457200" y="4572000"/>
            <a:ext cx="8229600" cy="384048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45" name="Shape 28"/>
          <p:cNvSpPr/>
          <p:nvPr/>
        </p:nvSpPr>
        <p:spPr>
          <a:xfrm>
            <a:off x="457200" y="4572000"/>
            <a:ext cx="73152" cy="384048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46" name="Text 29"/>
          <p:cNvSpPr/>
          <p:nvPr/>
        </p:nvSpPr>
        <p:spPr>
          <a:xfrm>
            <a:off x="685800" y="4572000"/>
            <a:ext cx="7955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Excelente spec viva · mas nenhuma jurisdição regulada aceita RNG ou geração de deal em cliente.</a:t>
            </a:r>
            <a:endParaRPr lang="en-US" sz="1200" dirty="0"/>
          </a:p>
        </p:txBody>
      </p:sp>
      <p:sp>
        <p:nvSpPr>
          <p:cNvPr id="47" name="Text 30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48" name="Text 31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3/15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Estado alvo — ENTERPRISE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Plataforma multi-tenant regulada · Kubernetes multi-region · certified RNG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256032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2560320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35331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/ Operators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1627632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· MFA · RBAC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3291840" y="1280160"/>
            <a:ext cx="256032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91840" y="1280160"/>
            <a:ext cx="2560320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83280" y="135331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Gateway + WAF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83280" y="1627632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Kong · rate limit · mTLS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6126480" y="1280160"/>
            <a:ext cx="256032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26480" y="1280160"/>
            <a:ext cx="2560320" cy="4572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135331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Portal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217920" y="1627632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1728216" y="1965960"/>
            <a:ext cx="18288" cy="25603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105656" y="1965960"/>
            <a:ext cx="18288" cy="25603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40296" y="1965960"/>
            <a:ext cx="18288" cy="256032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2286000"/>
            <a:ext cx="1554480" cy="5486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2286000"/>
            <a:ext cx="1554480" cy="4572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235915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Finite Pool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103120" y="2286000"/>
            <a:ext cx="1554480" cy="5486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2103120" y="2286000"/>
            <a:ext cx="1554480" cy="4572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94560" y="235915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III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749040" y="2286000"/>
            <a:ext cx="1554480" cy="5486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749040" y="2286000"/>
            <a:ext cx="1554480" cy="4572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840480" y="235915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II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394960" y="2286000"/>
            <a:ext cx="1554480" cy="5486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5394960" y="2286000"/>
            <a:ext cx="1554480" cy="4572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86400" y="235915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Jackpots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040880" y="2286000"/>
            <a:ext cx="1554480" cy="5486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7040880" y="2286000"/>
            <a:ext cx="1554480" cy="4572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132320" y="235915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RGS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57200" y="3200400"/>
            <a:ext cx="256032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57200" y="3200400"/>
            <a:ext cx="2560320" cy="4572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8640" y="32735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RNG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48640" y="3547872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GLI-19/21 · HSM seed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291840" y="3200400"/>
            <a:ext cx="256032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3291840" y="3200400"/>
            <a:ext cx="2560320" cy="4572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383280" y="32735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Session Manager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3383280" y="3547872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machine · Redis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6126480" y="3200400"/>
            <a:ext cx="256032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126480" y="3200400"/>
            <a:ext cx="2560320" cy="4572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217920" y="32735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Wallet Adapters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6217920" y="3547872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Settlement ledger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457200" y="4114800"/>
            <a:ext cx="256032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457200" y="4114800"/>
            <a:ext cx="2560320" cy="457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48640" y="41879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 16 (TDE · RLS)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548640" y="4462272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Streaming rep · PITR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3291840" y="4114800"/>
            <a:ext cx="256032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52" name="Shape 50"/>
          <p:cNvSpPr/>
          <p:nvPr/>
        </p:nvSpPr>
        <p:spPr>
          <a:xfrm>
            <a:off x="3291840" y="4114800"/>
            <a:ext cx="2560320" cy="457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383280" y="41879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Kafka / Redpanda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3383280" y="4462272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streaming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6126480" y="4114800"/>
            <a:ext cx="2560320" cy="6400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56" name="Shape 54"/>
          <p:cNvSpPr/>
          <p:nvPr/>
        </p:nvSpPr>
        <p:spPr>
          <a:xfrm>
            <a:off x="6126480" y="4114800"/>
            <a:ext cx="2560320" cy="457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217920" y="418795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Vault · KMS · HSM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6217920" y="4462272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Secrets · signing keys</a:t>
            </a:r>
            <a:endParaRPr lang="en-US" sz="850" dirty="0"/>
          </a:p>
        </p:txBody>
      </p:sp>
      <p:sp>
        <p:nvSpPr>
          <p:cNvPr id="59" name="Text 57"/>
          <p:cNvSpPr/>
          <p:nvPr/>
        </p:nvSpPr>
        <p:spPr>
          <a:xfrm>
            <a:off x="457200" y="464515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Observability: OpenTelemetry → Grafana · Loki · Tempo · SIEM    |    Compliance: LGPD · GDPR · ISO-27001 · GLI · WLA-SCS    |    Runtime: K8s multi-region</a:t>
            </a:r>
            <a:endParaRPr lang="en-US" sz="850" dirty="0"/>
          </a:p>
        </p:txBody>
      </p:sp>
      <p:sp>
        <p:nvSpPr>
          <p:cNvPr id="60" name="Text 58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4/15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Timeline — 5 fases em 18 meses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Fundação → migração → runtime → integração → certificação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8046720" cy="36576"/>
          </a:xfrm>
          <a:prstGeom prst="rect">
            <a:avLst/>
          </a:prstGeom>
          <a:solidFill>
            <a:srgbClr val="DDE1EA"/>
          </a:solidFill>
          <a:ln w="12700">
            <a:solidFill>
              <a:srgbClr val="DDE1E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359152"/>
            <a:ext cx="1448410" cy="128016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2039112"/>
            <a:ext cx="254569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0 · Fundações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548640" y="2542032"/>
            <a:ext cx="14484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M0–3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1997050" y="2194560"/>
            <a:ext cx="2816352" cy="128016"/>
          </a:xfrm>
          <a:prstGeom prst="rect">
            <a:avLst/>
          </a:prstGeom>
          <a:solidFill>
            <a:srgbClr val="818CF8"/>
          </a:solidFill>
          <a:ln w="12700">
            <a:solidFill>
              <a:srgbClr val="818C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042770" y="1874520"/>
            <a:ext cx="39136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1 · Studio migration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997050" y="2377440"/>
            <a:ext cx="28163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M3–9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4058" y="2359152"/>
            <a:ext cx="2655418" cy="128016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49778" y="2039112"/>
            <a:ext cx="375269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D4A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2 · Runtime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204058" y="2542032"/>
            <a:ext cx="26554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M6–12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0" y="2194560"/>
            <a:ext cx="2655418" cy="128016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17720" y="1874520"/>
            <a:ext cx="375269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3 · Integration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572000" y="2377440"/>
            <a:ext cx="26554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M9–15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939942" y="2359152"/>
            <a:ext cx="2655418" cy="12801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85662" y="2039112"/>
            <a:ext cx="375269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Fase 4 · Cert + 1st market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939942" y="2542032"/>
            <a:ext cx="26554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M12–18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11480" y="28346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39496" y="2249424"/>
            <a:ext cx="18288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752600" y="28346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1880616" y="2249424"/>
            <a:ext cx="18288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093720" y="28346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221736" y="2249424"/>
            <a:ext cx="18288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434840" y="28346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M9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562856" y="2249424"/>
            <a:ext cx="18288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75960" y="28346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M12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903976" y="2249424"/>
            <a:ext cx="18288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117080" y="28346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M15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245096" y="2249424"/>
            <a:ext cx="18288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458200" y="28346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M18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8586216" y="2249424"/>
            <a:ext cx="18288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57200" y="3657600"/>
            <a:ext cx="1600200" cy="8686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57200" y="3657600"/>
            <a:ext cx="45720" cy="86868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94360" y="37033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F0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94360" y="39502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Entregável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594360" y="411480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hello-world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148840" y="3657600"/>
            <a:ext cx="1600200" cy="8686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148840" y="3657600"/>
            <a:ext cx="45720" cy="868680"/>
          </a:xfrm>
          <a:prstGeom prst="rect">
            <a:avLst/>
          </a:prstGeom>
          <a:solidFill>
            <a:srgbClr val="818CF8"/>
          </a:solidFill>
          <a:ln w="12700">
            <a:solidFill>
              <a:srgbClr val="818CF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286000" y="37033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18CF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F1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2286000" y="39502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Entregável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2286000" y="411480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Studios em Postgres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3840480" y="3657600"/>
            <a:ext cx="1600200" cy="8686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3840480" y="3657600"/>
            <a:ext cx="45720" cy="86868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977640" y="37033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A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F2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3977640" y="39502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Entregável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3977640" y="411480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Jogo play-money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5532120" y="3657600"/>
            <a:ext cx="1600200" cy="8686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5532120" y="3657600"/>
            <a:ext cx="45720" cy="86868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5669280" y="37033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B8A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F3</a:t>
            </a:r>
            <a:endParaRPr lang="en-US" sz="1200" dirty="0"/>
          </a:p>
        </p:txBody>
      </p:sp>
      <p:sp>
        <p:nvSpPr>
          <p:cNvPr id="53" name="Text 51"/>
          <p:cNvSpPr/>
          <p:nvPr/>
        </p:nvSpPr>
        <p:spPr>
          <a:xfrm>
            <a:off x="5669280" y="39502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Entregável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5669280" y="411480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platform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7223760" y="3657600"/>
            <a:ext cx="1600200" cy="86868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56" name="Shape 54"/>
          <p:cNvSpPr/>
          <p:nvPr/>
        </p:nvSpPr>
        <p:spPr>
          <a:xfrm>
            <a:off x="7223760" y="3657600"/>
            <a:ext cx="45720" cy="86868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360920" y="3703320"/>
            <a:ext cx="365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F4</a:t>
            </a:r>
            <a:endParaRPr lang="en-US" sz="1200" dirty="0"/>
          </a:p>
        </p:txBody>
      </p:sp>
      <p:sp>
        <p:nvSpPr>
          <p:cNvPr id="58" name="Text 56"/>
          <p:cNvSpPr/>
          <p:nvPr/>
        </p:nvSpPr>
        <p:spPr>
          <a:xfrm>
            <a:off x="7360920" y="3950208"/>
            <a:ext cx="1371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Entregável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7360920" y="411480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LIVE real-money</a:t>
            </a:r>
            <a:endParaRPr lang="en-US" sz="1050" dirty="0"/>
          </a:p>
        </p:txBody>
      </p:sp>
      <p:sp>
        <p:nvSpPr>
          <p:cNvPr id="60" name="Text 58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5/15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Fase 0 — Fundações (M0–3)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estes blocos, nada mais avança · team de 3–4 SWE + 1 DevOps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2651760" cy="9601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508760"/>
            <a:ext cx="347472" cy="3474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143560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IAM / SSO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097280" y="169164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4–6 wks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40080" y="192938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OIDC · MFA · RBAC · SCIM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3291840" y="1325880"/>
            <a:ext cx="2651760" cy="9601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4720" y="1508760"/>
            <a:ext cx="347472" cy="34747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931920" y="143560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Postgres cluster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3931920" y="169164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wks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3474720" y="192938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TDE · RLS · PITR · DR</a:t>
            </a:r>
            <a:endParaRPr lang="en-US" sz="950" dirty="0"/>
          </a:p>
        </p:txBody>
      </p:sp>
      <p:sp>
        <p:nvSpPr>
          <p:cNvPr id="15" name="Shape 11"/>
          <p:cNvSpPr/>
          <p:nvPr/>
        </p:nvSpPr>
        <p:spPr>
          <a:xfrm>
            <a:off x="6126480" y="1325880"/>
            <a:ext cx="2651760" cy="9601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508760"/>
            <a:ext cx="347472" cy="34747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766560" y="143560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Gateway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6766560" y="169164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wks</a:t>
            </a:r>
            <a:endParaRPr lang="en-US" sz="1000" dirty="0"/>
          </a:p>
        </p:txBody>
      </p:sp>
      <p:sp>
        <p:nvSpPr>
          <p:cNvPr id="19" name="Text 14"/>
          <p:cNvSpPr/>
          <p:nvPr/>
        </p:nvSpPr>
        <p:spPr>
          <a:xfrm>
            <a:off x="6309360" y="192938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Kong · mTLS mesh · OpenAPI</a:t>
            </a:r>
            <a:endParaRPr lang="en-US" sz="950" dirty="0"/>
          </a:p>
        </p:txBody>
      </p:sp>
      <p:sp>
        <p:nvSpPr>
          <p:cNvPr id="20" name="Shape 15"/>
          <p:cNvSpPr/>
          <p:nvPr/>
        </p:nvSpPr>
        <p:spPr>
          <a:xfrm>
            <a:off x="457200" y="2377440"/>
            <a:ext cx="2651760" cy="9601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560320"/>
            <a:ext cx="347472" cy="34747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097280" y="248716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Terraform / K8s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1097280" y="274320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6–8 wks</a:t>
            </a:r>
            <a:endParaRPr lang="en-US" sz="1000" dirty="0"/>
          </a:p>
        </p:txBody>
      </p:sp>
      <p:sp>
        <p:nvSpPr>
          <p:cNvPr id="24" name="Text 18"/>
          <p:cNvSpPr/>
          <p:nvPr/>
        </p:nvSpPr>
        <p:spPr>
          <a:xfrm>
            <a:off x="640080" y="29809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Multi-region · ArgoCD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3291840" y="2377440"/>
            <a:ext cx="2651760" cy="9601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0" y="2560320"/>
            <a:ext cx="347472" cy="347472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931920" y="248716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 pipeline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3931920" y="274320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wks</a:t>
            </a:r>
            <a:endParaRPr lang="en-US" sz="1000" dirty="0"/>
          </a:p>
        </p:txBody>
      </p:sp>
      <p:sp>
        <p:nvSpPr>
          <p:cNvPr id="29" name="Text 22"/>
          <p:cNvSpPr/>
          <p:nvPr/>
        </p:nvSpPr>
        <p:spPr>
          <a:xfrm>
            <a:off x="3474720" y="29809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 artifacts · canary</a:t>
            </a:r>
            <a:endParaRPr lang="en-US" sz="950" dirty="0"/>
          </a:p>
        </p:txBody>
      </p:sp>
      <p:sp>
        <p:nvSpPr>
          <p:cNvPr id="30" name="Shape 23"/>
          <p:cNvSpPr/>
          <p:nvPr/>
        </p:nvSpPr>
        <p:spPr>
          <a:xfrm>
            <a:off x="6126480" y="2377440"/>
            <a:ext cx="2651760" cy="9601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9360" y="2560320"/>
            <a:ext cx="347472" cy="347472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766560" y="248716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Observability</a:t>
            </a:r>
            <a:endParaRPr lang="en-US" sz="1300" dirty="0"/>
          </a:p>
        </p:txBody>
      </p:sp>
      <p:sp>
        <p:nvSpPr>
          <p:cNvPr id="33" name="Text 25"/>
          <p:cNvSpPr/>
          <p:nvPr/>
        </p:nvSpPr>
        <p:spPr>
          <a:xfrm>
            <a:off x="6766560" y="274320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wks</a:t>
            </a:r>
            <a:endParaRPr lang="en-US" sz="1000" dirty="0"/>
          </a:p>
        </p:txBody>
      </p:sp>
      <p:sp>
        <p:nvSpPr>
          <p:cNvPr id="34" name="Text 26"/>
          <p:cNvSpPr/>
          <p:nvPr/>
        </p:nvSpPr>
        <p:spPr>
          <a:xfrm>
            <a:off x="6309360" y="298094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OTel · Grafana · Loki</a:t>
            </a:r>
            <a:endParaRPr lang="en-US" sz="950" dirty="0"/>
          </a:p>
        </p:txBody>
      </p:sp>
      <p:sp>
        <p:nvSpPr>
          <p:cNvPr id="35" name="Shape 27"/>
          <p:cNvSpPr/>
          <p:nvPr/>
        </p:nvSpPr>
        <p:spPr>
          <a:xfrm>
            <a:off x="457200" y="3429000"/>
            <a:ext cx="2651760" cy="9601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3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" y="3611880"/>
            <a:ext cx="347472" cy="347472"/>
          </a:xfrm>
          <a:prstGeom prst="rect">
            <a:avLst/>
          </a:prstGeom>
        </p:spPr>
      </p:pic>
      <p:sp>
        <p:nvSpPr>
          <p:cNvPr id="37" name="Text 28"/>
          <p:cNvSpPr/>
          <p:nvPr/>
        </p:nvSpPr>
        <p:spPr>
          <a:xfrm>
            <a:off x="1097280" y="353872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Vault · KMS</a:t>
            </a:r>
            <a:endParaRPr lang="en-US" sz="1300" dirty="0"/>
          </a:p>
        </p:txBody>
      </p:sp>
      <p:sp>
        <p:nvSpPr>
          <p:cNvPr id="38" name="Text 29"/>
          <p:cNvSpPr/>
          <p:nvPr/>
        </p:nvSpPr>
        <p:spPr>
          <a:xfrm>
            <a:off x="1097280" y="379476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wks</a:t>
            </a:r>
            <a:endParaRPr lang="en-US" sz="1000" dirty="0"/>
          </a:p>
        </p:txBody>
      </p:sp>
      <p:sp>
        <p:nvSpPr>
          <p:cNvPr id="39" name="Text 30"/>
          <p:cNvSpPr/>
          <p:nvPr/>
        </p:nvSpPr>
        <p:spPr>
          <a:xfrm>
            <a:off x="640080" y="403250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Per-jurisdiction keys</a:t>
            </a:r>
            <a:endParaRPr lang="en-US" sz="950" dirty="0"/>
          </a:p>
        </p:txBody>
      </p:sp>
      <p:sp>
        <p:nvSpPr>
          <p:cNvPr id="40" name="Shape 31"/>
          <p:cNvSpPr/>
          <p:nvPr/>
        </p:nvSpPr>
        <p:spPr>
          <a:xfrm>
            <a:off x="3291840" y="3429000"/>
            <a:ext cx="2651760" cy="9601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4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4720" y="3611880"/>
            <a:ext cx="347472" cy="347472"/>
          </a:xfrm>
          <a:prstGeom prst="rect">
            <a:avLst/>
          </a:prstGeom>
        </p:spPr>
      </p:pic>
      <p:sp>
        <p:nvSpPr>
          <p:cNvPr id="42" name="Text 32"/>
          <p:cNvSpPr/>
          <p:nvPr/>
        </p:nvSpPr>
        <p:spPr>
          <a:xfrm>
            <a:off x="3931920" y="353872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baseline</a:t>
            </a:r>
            <a:endParaRPr lang="en-US" sz="1300" dirty="0"/>
          </a:p>
        </p:txBody>
      </p:sp>
      <p:sp>
        <p:nvSpPr>
          <p:cNvPr id="43" name="Text 33"/>
          <p:cNvSpPr/>
          <p:nvPr/>
        </p:nvSpPr>
        <p:spPr>
          <a:xfrm>
            <a:off x="3931920" y="379476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12–16 wks</a:t>
            </a:r>
            <a:endParaRPr lang="en-US" sz="1000" dirty="0"/>
          </a:p>
        </p:txBody>
      </p:sp>
      <p:sp>
        <p:nvSpPr>
          <p:cNvPr id="44" name="Text 34"/>
          <p:cNvSpPr/>
          <p:nvPr/>
        </p:nvSpPr>
        <p:spPr>
          <a:xfrm>
            <a:off x="3474720" y="403250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WAF · pentest · ISO-27001</a:t>
            </a:r>
            <a:endParaRPr lang="en-US" sz="950" dirty="0"/>
          </a:p>
        </p:txBody>
      </p:sp>
      <p:sp>
        <p:nvSpPr>
          <p:cNvPr id="45" name="Shape 35"/>
          <p:cNvSpPr/>
          <p:nvPr/>
        </p:nvSpPr>
        <p:spPr>
          <a:xfrm>
            <a:off x="6126480" y="3429000"/>
            <a:ext cx="2651760" cy="9601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pic>
        <p:nvPicPr>
          <p:cNvPr id="4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09360" y="3611880"/>
            <a:ext cx="347472" cy="347472"/>
          </a:xfrm>
          <a:prstGeom prst="rect">
            <a:avLst/>
          </a:prstGeom>
        </p:spPr>
      </p:pic>
      <p:sp>
        <p:nvSpPr>
          <p:cNvPr id="47" name="Text 36"/>
          <p:cNvSpPr/>
          <p:nvPr/>
        </p:nvSpPr>
        <p:spPr>
          <a:xfrm>
            <a:off x="6766560" y="3538728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governance</a:t>
            </a:r>
            <a:endParaRPr lang="en-US" sz="1300" dirty="0"/>
          </a:p>
        </p:txBody>
      </p:sp>
      <p:sp>
        <p:nvSpPr>
          <p:cNvPr id="48" name="Text 37"/>
          <p:cNvSpPr/>
          <p:nvPr/>
        </p:nvSpPr>
        <p:spPr>
          <a:xfrm>
            <a:off x="6766560" y="3794760"/>
            <a:ext cx="1463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wks</a:t>
            </a:r>
            <a:endParaRPr lang="en-US" sz="1000" dirty="0"/>
          </a:p>
        </p:txBody>
      </p:sp>
      <p:sp>
        <p:nvSpPr>
          <p:cNvPr id="49" name="Text 38"/>
          <p:cNvSpPr/>
          <p:nvPr/>
        </p:nvSpPr>
        <p:spPr>
          <a:xfrm>
            <a:off x="6309360" y="4032504"/>
            <a:ext cx="2331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LGPD · GDPR · DSR · DPO</a:t>
            </a:r>
            <a:endParaRPr lang="en-US" sz="950" dirty="0"/>
          </a:p>
        </p:txBody>
      </p:sp>
      <p:sp>
        <p:nvSpPr>
          <p:cNvPr id="50" name="Text 39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51" name="Text 40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6/15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Fase 1 — Studio migration (M3–9)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IDB → Postgres · client math → server math · download → artifact vault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822960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54864" cy="60350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435608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97280" y="1335024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Finite Pool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097280" y="1609344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291840" y="1408176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RNG + signed deal manifests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7406640" y="1408176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 wks eng + 16 wks cert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57200" y="1956816"/>
            <a:ext cx="822960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57200" y="1956816"/>
            <a:ext cx="54864" cy="60350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112264"/>
            <a:ext cx="292608" cy="29260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097280" y="201168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III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1097280" y="2286000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Studio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3291840" y="2084832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Server-side paylines engine + GLI-11 cert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7406640" y="2084832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wks + cert per game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457200" y="2633472"/>
            <a:ext cx="822960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457200" y="2633472"/>
            <a:ext cx="54864" cy="60350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788920"/>
            <a:ext cx="292608" cy="292608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097280" y="268833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II</a:t>
            </a:r>
            <a:endParaRPr lang="en-US" sz="1400" dirty="0"/>
          </a:p>
        </p:txBody>
      </p:sp>
      <p:sp>
        <p:nvSpPr>
          <p:cNvPr id="23" name="Text 18"/>
          <p:cNvSpPr/>
          <p:nvPr/>
        </p:nvSpPr>
        <p:spPr>
          <a:xfrm>
            <a:off x="1097280" y="296265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Studio</a:t>
            </a:r>
            <a:endParaRPr lang="en-US" sz="900" dirty="0"/>
          </a:p>
        </p:txBody>
      </p:sp>
      <p:sp>
        <p:nvSpPr>
          <p:cNvPr id="24" name="Text 19"/>
          <p:cNvSpPr/>
          <p:nvPr/>
        </p:nvSpPr>
        <p:spPr>
          <a:xfrm>
            <a:off x="3291840" y="2761488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NIGC-compliant bingo engine + draw audit</a:t>
            </a:r>
            <a:endParaRPr lang="en-US" sz="1050" dirty="0"/>
          </a:p>
        </p:txBody>
      </p:sp>
      <p:sp>
        <p:nvSpPr>
          <p:cNvPr id="25" name="Text 20"/>
          <p:cNvSpPr/>
          <p:nvPr/>
        </p:nvSpPr>
        <p:spPr>
          <a:xfrm>
            <a:off x="7406640" y="2761488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 wks + NIGC approval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457200" y="3310128"/>
            <a:ext cx="822960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457200" y="3310128"/>
            <a:ext cx="54864" cy="60350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465576"/>
            <a:ext cx="292608" cy="292608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1097280" y="3364992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Jackpots</a:t>
            </a:r>
            <a:endParaRPr lang="en-US" sz="1400" dirty="0"/>
          </a:p>
        </p:txBody>
      </p:sp>
      <p:sp>
        <p:nvSpPr>
          <p:cNvPr id="30" name="Text 24"/>
          <p:cNvSpPr/>
          <p:nvPr/>
        </p:nvSpPr>
        <p:spPr>
          <a:xfrm>
            <a:off x="1097280" y="36393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Studio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3291840" y="3438144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service · atomic Redis + PG</a:t>
            </a:r>
            <a:endParaRPr lang="en-US" sz="1050" dirty="0"/>
          </a:p>
        </p:txBody>
      </p:sp>
      <p:sp>
        <p:nvSpPr>
          <p:cNvPr id="32" name="Text 26"/>
          <p:cNvSpPr/>
          <p:nvPr/>
        </p:nvSpPr>
        <p:spPr>
          <a:xfrm>
            <a:off x="7406640" y="3438144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 wks eng</a:t>
            </a:r>
            <a:endParaRPr lang="en-US" sz="1000" dirty="0"/>
          </a:p>
        </p:txBody>
      </p:sp>
      <p:sp>
        <p:nvSpPr>
          <p:cNvPr id="33" name="Shape 27"/>
          <p:cNvSpPr/>
          <p:nvPr/>
        </p:nvSpPr>
        <p:spPr>
          <a:xfrm>
            <a:off x="457200" y="3986784"/>
            <a:ext cx="8229600" cy="603504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4" name="Shape 28"/>
          <p:cNvSpPr/>
          <p:nvPr/>
        </p:nvSpPr>
        <p:spPr>
          <a:xfrm>
            <a:off x="457200" y="3986784"/>
            <a:ext cx="54864" cy="60350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pic>
        <p:nvPicPr>
          <p:cNvPr id="3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4142232"/>
            <a:ext cx="292608" cy="292608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1097280" y="4041648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RGS</a:t>
            </a:r>
            <a:endParaRPr lang="en-US" sz="1400" dirty="0"/>
          </a:p>
        </p:txBody>
      </p:sp>
      <p:sp>
        <p:nvSpPr>
          <p:cNvPr id="37" name="Text 30"/>
          <p:cNvSpPr/>
          <p:nvPr/>
        </p:nvSpPr>
        <p:spPr>
          <a:xfrm>
            <a:off x="1097280" y="4315968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Studio</a:t>
            </a:r>
            <a:endParaRPr lang="en-US" sz="900" dirty="0"/>
          </a:p>
        </p:txBody>
      </p:sp>
      <p:sp>
        <p:nvSpPr>
          <p:cNvPr id="38" name="Text 31"/>
          <p:cNvSpPr/>
          <p:nvPr/>
        </p:nvSpPr>
        <p:spPr>
          <a:xfrm>
            <a:off x="3291840" y="41148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deploy controller + CMS integrations</a:t>
            </a:r>
            <a:endParaRPr lang="en-US" sz="1050" dirty="0"/>
          </a:p>
        </p:txBody>
      </p:sp>
      <p:sp>
        <p:nvSpPr>
          <p:cNvPr id="39" name="Text 32"/>
          <p:cNvSpPr/>
          <p:nvPr/>
        </p:nvSpPr>
        <p:spPr>
          <a:xfrm>
            <a:off x="7406640" y="41148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 wks eng</a:t>
            </a:r>
            <a:endParaRPr lang="en-US" sz="1000" dirty="0"/>
          </a:p>
        </p:txBody>
      </p:sp>
      <p:sp>
        <p:nvSpPr>
          <p:cNvPr id="40" name="Text 33"/>
          <p:cNvSpPr/>
          <p:nvPr/>
        </p:nvSpPr>
        <p:spPr>
          <a:xfrm>
            <a:off x="457200" y="464515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~150 semanas de engineering agregado · paralelizável com time de 4–6 SWE</a:t>
            </a:r>
            <a:endParaRPr lang="en-US" sz="1000" dirty="0"/>
          </a:p>
        </p:txBody>
      </p:sp>
      <p:sp>
        <p:nvSpPr>
          <p:cNvPr id="41" name="Text 34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42" name="Text 35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7/15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Fase 2 — Runtime de jogo (M6–12)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Paralelo com Fase 1 · certified RNG é o blocker principal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2651760" cy="34747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280160"/>
            <a:ext cx="2651760" cy="73152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46304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88720" y="14447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Certified RNG Service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85800" y="18745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wks eng + 16 wks cert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685800" y="2377440"/>
            <a:ext cx="54864" cy="54864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822960" y="2286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HSM-backed seed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685800" y="2761488"/>
            <a:ext cx="54864" cy="54864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22960" y="267004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GLI-19 / GLI-21 submission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685800" y="3145536"/>
            <a:ext cx="54864" cy="54864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22960" y="3054096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BMM ou iTechLabs como backup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85800" y="3529584"/>
            <a:ext cx="54864" cy="54864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822960" y="343814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Rate: 10k+ ops/sec com tracing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685800" y="3913632"/>
            <a:ext cx="54864" cy="54864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822960" y="382219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WORM audit de cada draw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3291840" y="1280160"/>
            <a:ext cx="2651760" cy="34747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3291840" y="1280160"/>
            <a:ext cx="2651760" cy="73152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440" y="1463040"/>
            <a:ext cx="365760" cy="365760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4023360" y="14447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Session Manager</a:t>
            </a:r>
            <a:endParaRPr lang="en-US" sz="1300" dirty="0"/>
          </a:p>
        </p:txBody>
      </p:sp>
      <p:sp>
        <p:nvSpPr>
          <p:cNvPr id="24" name="Text 20"/>
          <p:cNvSpPr/>
          <p:nvPr/>
        </p:nvSpPr>
        <p:spPr>
          <a:xfrm>
            <a:off x="3520440" y="18745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wks eng</a:t>
            </a:r>
            <a:endParaRPr lang="en-US" sz="1000" dirty="0"/>
          </a:p>
        </p:txBody>
      </p:sp>
      <p:sp>
        <p:nvSpPr>
          <p:cNvPr id="25" name="Shape 21"/>
          <p:cNvSpPr/>
          <p:nvPr/>
        </p:nvSpPr>
        <p:spPr>
          <a:xfrm>
            <a:off x="3520440" y="2377440"/>
            <a:ext cx="54864" cy="5486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6" name="Text 22"/>
          <p:cNvSpPr/>
          <p:nvPr/>
        </p:nvSpPr>
        <p:spPr>
          <a:xfrm>
            <a:off x="3657600" y="2286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machine auditada</a:t>
            </a:r>
            <a:endParaRPr lang="en-US" sz="1000" dirty="0"/>
          </a:p>
        </p:txBody>
      </p:sp>
      <p:sp>
        <p:nvSpPr>
          <p:cNvPr id="27" name="Shape 23"/>
          <p:cNvSpPr/>
          <p:nvPr/>
        </p:nvSpPr>
        <p:spPr>
          <a:xfrm>
            <a:off x="3520440" y="2761488"/>
            <a:ext cx="54864" cy="5486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3657600" y="267004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 + Postgres persist</a:t>
            </a:r>
            <a:endParaRPr lang="en-US" sz="1000" dirty="0"/>
          </a:p>
        </p:txBody>
      </p:sp>
      <p:sp>
        <p:nvSpPr>
          <p:cNvPr id="29" name="Shape 25"/>
          <p:cNvSpPr/>
          <p:nvPr/>
        </p:nvSpPr>
        <p:spPr>
          <a:xfrm>
            <a:off x="3520440" y="3145536"/>
            <a:ext cx="54864" cy="5486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0" name="Text 26"/>
          <p:cNvSpPr/>
          <p:nvPr/>
        </p:nvSpPr>
        <p:spPr>
          <a:xfrm>
            <a:off x="3657600" y="3054096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Recovery de crash mid-session</a:t>
            </a:r>
            <a:endParaRPr lang="en-US" sz="1000" dirty="0"/>
          </a:p>
        </p:txBody>
      </p:sp>
      <p:sp>
        <p:nvSpPr>
          <p:cNvPr id="31" name="Shape 27"/>
          <p:cNvSpPr/>
          <p:nvPr/>
        </p:nvSpPr>
        <p:spPr>
          <a:xfrm>
            <a:off x="3520440" y="3529584"/>
            <a:ext cx="54864" cy="5486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2" name="Text 28"/>
          <p:cNvSpPr/>
          <p:nvPr/>
        </p:nvSpPr>
        <p:spPr>
          <a:xfrm>
            <a:off x="3657600" y="343814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 real-time</a:t>
            </a:r>
            <a:endParaRPr lang="en-US" sz="1000" dirty="0"/>
          </a:p>
        </p:txBody>
      </p:sp>
      <p:sp>
        <p:nvSpPr>
          <p:cNvPr id="33" name="Shape 29"/>
          <p:cNvSpPr/>
          <p:nvPr/>
        </p:nvSpPr>
        <p:spPr>
          <a:xfrm>
            <a:off x="3520440" y="3913632"/>
            <a:ext cx="54864" cy="54864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4" name="Text 30"/>
          <p:cNvSpPr/>
          <p:nvPr/>
        </p:nvSpPr>
        <p:spPr>
          <a:xfrm>
            <a:off x="3657600" y="382219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Replay de sessão signed</a:t>
            </a:r>
            <a:endParaRPr lang="en-US" sz="1000" dirty="0"/>
          </a:p>
        </p:txBody>
      </p:sp>
      <p:sp>
        <p:nvSpPr>
          <p:cNvPr id="35" name="Shape 31"/>
          <p:cNvSpPr/>
          <p:nvPr/>
        </p:nvSpPr>
        <p:spPr>
          <a:xfrm>
            <a:off x="6126480" y="1280160"/>
            <a:ext cx="2651760" cy="347472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36" name="Shape 32"/>
          <p:cNvSpPr/>
          <p:nvPr/>
        </p:nvSpPr>
        <p:spPr>
          <a:xfrm>
            <a:off x="6126480" y="1280160"/>
            <a:ext cx="2651760" cy="7315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pic>
        <p:nvPicPr>
          <p:cNvPr id="3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5080" y="1463040"/>
            <a:ext cx="365760" cy="365760"/>
          </a:xfrm>
          <a:prstGeom prst="rect">
            <a:avLst/>
          </a:prstGeom>
        </p:spPr>
      </p:pic>
      <p:sp>
        <p:nvSpPr>
          <p:cNvPr id="38" name="Text 33"/>
          <p:cNvSpPr/>
          <p:nvPr/>
        </p:nvSpPr>
        <p:spPr>
          <a:xfrm>
            <a:off x="6858000" y="14447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Wallet Adapters</a:t>
            </a:r>
            <a:endParaRPr lang="en-US" sz="1300" dirty="0"/>
          </a:p>
        </p:txBody>
      </p:sp>
      <p:sp>
        <p:nvSpPr>
          <p:cNvPr id="39" name="Text 34"/>
          <p:cNvSpPr/>
          <p:nvPr/>
        </p:nvSpPr>
        <p:spPr>
          <a:xfrm>
            <a:off x="6355080" y="18745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wks per operator</a:t>
            </a:r>
            <a:endParaRPr lang="en-US" sz="1000" dirty="0"/>
          </a:p>
        </p:txBody>
      </p:sp>
      <p:sp>
        <p:nvSpPr>
          <p:cNvPr id="40" name="Shape 35"/>
          <p:cNvSpPr/>
          <p:nvPr/>
        </p:nvSpPr>
        <p:spPr>
          <a:xfrm>
            <a:off x="6355080" y="2377440"/>
            <a:ext cx="54864" cy="5486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1" name="Text 36"/>
          <p:cNvSpPr/>
          <p:nvPr/>
        </p:nvSpPr>
        <p:spPr>
          <a:xfrm>
            <a:off x="6492240" y="22860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 + 2 pilot adapters</a:t>
            </a:r>
            <a:endParaRPr lang="en-US" sz="1000" dirty="0"/>
          </a:p>
        </p:txBody>
      </p:sp>
      <p:sp>
        <p:nvSpPr>
          <p:cNvPr id="42" name="Shape 37"/>
          <p:cNvSpPr/>
          <p:nvPr/>
        </p:nvSpPr>
        <p:spPr>
          <a:xfrm>
            <a:off x="6355080" y="2761488"/>
            <a:ext cx="54864" cy="5486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3" name="Text 38"/>
          <p:cNvSpPr/>
          <p:nvPr/>
        </p:nvSpPr>
        <p:spPr>
          <a:xfrm>
            <a:off x="6492240" y="2670048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Evolution / Pragmatic / custom</a:t>
            </a:r>
            <a:endParaRPr lang="en-US" sz="1000" dirty="0"/>
          </a:p>
        </p:txBody>
      </p:sp>
      <p:sp>
        <p:nvSpPr>
          <p:cNvPr id="44" name="Shape 39"/>
          <p:cNvSpPr/>
          <p:nvPr/>
        </p:nvSpPr>
        <p:spPr>
          <a:xfrm>
            <a:off x="6355080" y="3145536"/>
            <a:ext cx="54864" cy="5486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5" name="Text 40"/>
          <p:cNvSpPr/>
          <p:nvPr/>
        </p:nvSpPr>
        <p:spPr>
          <a:xfrm>
            <a:off x="6492240" y="3054096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Settlement nightly</a:t>
            </a:r>
            <a:endParaRPr lang="en-US" sz="1000" dirty="0"/>
          </a:p>
        </p:txBody>
      </p:sp>
      <p:sp>
        <p:nvSpPr>
          <p:cNvPr id="46" name="Shape 41"/>
          <p:cNvSpPr/>
          <p:nvPr/>
        </p:nvSpPr>
        <p:spPr>
          <a:xfrm>
            <a:off x="6355080" y="3529584"/>
            <a:ext cx="54864" cy="5486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7" name="Text 42"/>
          <p:cNvSpPr/>
          <p:nvPr/>
        </p:nvSpPr>
        <p:spPr>
          <a:xfrm>
            <a:off x="6492240" y="3438144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 vs ledger</a:t>
            </a:r>
            <a:endParaRPr lang="en-US" sz="1000" dirty="0"/>
          </a:p>
        </p:txBody>
      </p:sp>
      <p:sp>
        <p:nvSpPr>
          <p:cNvPr id="48" name="Shape 43"/>
          <p:cNvSpPr/>
          <p:nvPr/>
        </p:nvSpPr>
        <p:spPr>
          <a:xfrm>
            <a:off x="6355080" y="3913632"/>
            <a:ext cx="54864" cy="54864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9" name="Text 44"/>
          <p:cNvSpPr/>
          <p:nvPr/>
        </p:nvSpPr>
        <p:spPr>
          <a:xfrm>
            <a:off x="6492240" y="3822192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Fraud detection básico</a:t>
            </a:r>
            <a:endParaRPr lang="en-US" sz="1000" dirty="0"/>
          </a:p>
        </p:txBody>
      </p:sp>
      <p:sp>
        <p:nvSpPr>
          <p:cNvPr id="50" name="Text 45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51" name="Text 46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8/15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1A1D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Fase 3 — Integração real (M9–15)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Kafka event streaming · real jackpot pools · live regulator feeds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108960" y="2468880"/>
            <a:ext cx="2926080" cy="54864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108960" y="24688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Kafka / Redpanda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108960" y="274320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backbone · schema registry · exactly-once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57200" y="1371600"/>
            <a:ext cx="2286000" cy="5486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371600"/>
            <a:ext cx="54864" cy="548640"/>
          </a:xfrm>
          <a:prstGeom prst="rect">
            <a:avLst/>
          </a:prstGeom>
          <a:solidFill>
            <a:srgbClr val="14B8A6"/>
          </a:solidFill>
          <a:ln w="12700">
            <a:solidFill>
              <a:srgbClr val="14B8A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141732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 → Delivery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94360" y="1664208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 artifacts · ArgoCD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88920" y="1645920"/>
            <a:ext cx="274320" cy="109728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0" y="1371600"/>
            <a:ext cx="2286000" cy="5486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400800" y="1371600"/>
            <a:ext cx="54864" cy="548640"/>
          </a:xfrm>
          <a:prstGeom prst="rect">
            <a:avLst/>
          </a:prstGeom>
          <a:solidFill>
            <a:srgbClr val="D4AA00"/>
          </a:solidFill>
          <a:ln w="12700">
            <a:solidFill>
              <a:srgbClr val="D4AA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37960" y="141732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→ Jackpot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537960" y="1664208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WagerRecorded event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355080" y="1645920"/>
            <a:ext cx="-274320" cy="109728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931920"/>
            <a:ext cx="2286000" cy="5486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57200" y="3931920"/>
            <a:ext cx="54864" cy="5486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" y="397764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→ Wallet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94360" y="4224528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settlement ledger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788920" y="4206240"/>
            <a:ext cx="274320" cy="-146304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00800" y="3931920"/>
            <a:ext cx="2286000" cy="548640"/>
          </a:xfrm>
          <a:prstGeom prst="rect">
            <a:avLst/>
          </a:prstGeom>
          <a:solidFill>
            <a:srgbClr val="FBFBFB"/>
          </a:solidFill>
          <a:ln w="6350">
            <a:solidFill>
              <a:srgbClr val="DDE1EA"/>
            </a:solidFill>
            <a:prstDash val="solid"/>
          </a:ln>
          <a:effectLst>
            <a:outerShdw sx="100000" sy="100000" kx="0" ky="0" algn="bl" rotWithShape="0" blurRad="76200" dist="12700" dir="5400000">
              <a:srgbClr val="000000">
                <a:alpha val="4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6400800" y="3931920"/>
            <a:ext cx="54864" cy="5486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537960" y="3977640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D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→ Regulator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537960" y="4224528"/>
            <a:ext cx="2103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Lottopar SIGAP · NIGC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355080" y="4206240"/>
            <a:ext cx="-274320" cy="-1463040"/>
          </a:xfrm>
          <a:prstGeom prst="line">
            <a:avLst/>
          </a:prstGeom>
          <a:noFill/>
          <a:ln w="12700">
            <a:solidFill>
              <a:srgbClr val="64748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4828032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Kobow Platform · Mock→Enterprise Roadmap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943600" y="482803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v0.1 · April 2026 · 9/15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Kobow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Kobow Platform — Mock→Enterprise Roadmap</dc:title>
  <dc:subject>PptxGenJS Presentation</dc:subject>
  <dc:creator>Juliano Machado</dc:creator>
  <cp:lastModifiedBy>Juliano Machado</cp:lastModifiedBy>
  <cp:revision>1</cp:revision>
  <dcterms:created xsi:type="dcterms:W3CDTF">2026-04-20T01:07:15Z</dcterms:created>
  <dcterms:modified xsi:type="dcterms:W3CDTF">2026-04-20T01:07:15Z</dcterms:modified>
</cp:coreProperties>
</file>